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57" r:id="rId4"/>
    <p:sldId id="258" r:id="rId5"/>
    <p:sldId id="266" r:id="rId6"/>
    <p:sldId id="267" r:id="rId7"/>
    <p:sldId id="270" r:id="rId8"/>
    <p:sldId id="271" r:id="rId9"/>
    <p:sldId id="261" r:id="rId10"/>
    <p:sldId id="264" r:id="rId11"/>
    <p:sldId id="262" r:id="rId12"/>
    <p:sldId id="263" r:id="rId13"/>
    <p:sldId id="273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78" d="100"/>
          <a:sy n="78" d="100"/>
        </p:scale>
        <p:origin x="67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0C80A-E1BA-D1DB-48A8-7A1BA70978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D2B36A-EBE3-4302-B008-EEED49A76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FA5BB-D69B-DAB6-5D3D-51826803F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B078D-DA8D-9AA6-8617-E0A68F5E4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E71D1-BF0A-8A27-E514-28B57620B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58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39078-61EA-1F6C-88A2-1CD6C247A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70905-6FBF-25FB-50CE-F1D67C841A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1139D-7B87-3FF8-EC18-D869CF737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CEB14-A27B-B123-62A4-1048CD629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B6DA9-D8AD-A967-59E8-BFDBC57E5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1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322EB5-C4F4-3A5F-E88E-3862CF283E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3C6F22-BF81-61D8-47A6-15DCFAB1B3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6370A-E15D-752A-F4F8-7D7D91E41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6DCDE-084C-0830-3476-324FA86AF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8CE85-49C2-E396-4FC1-EE79671C1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35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33B90-79F1-7608-254C-62B1A6ACA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04502-96C7-5750-7A8C-C3FD792AE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E86CB-438F-B3A8-44D6-C04F45CAC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CE3B7-714A-4646-6EF8-FA93BBEBB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BAA0B-AA6A-E166-D16F-7EEBE5B9C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8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B1BD3-BCAD-DA43-3E08-6092A8C76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33F1DF-1185-A99D-1E3F-C8B19B6CE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FE863-EB48-DAAD-2720-21FAE428B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538A0-677A-7AE0-8686-3E379DB23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28B10-6605-3CD9-7E83-AD5ADF230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21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9AB49-2493-A3DF-BCF6-6435D990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2371C-2C76-D577-EB0C-494F3BC0E1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B526FE-9058-9CC7-2C60-3090A0AC2D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C8EECA-8313-409A-057F-3E1BBD40A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EB4625-DE59-0360-59CD-8506BC80A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C3104B-FC1C-77F3-AC11-F87ED3020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089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019B6-5016-15CF-DD31-8D3241C7A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176678-4B62-F3F8-BC1E-C8CAC8DB1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15C993-915C-391A-B174-4C8DD1F60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C2ED98-2D58-E2BD-5FEF-0F4DF9362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B11D9-3C34-D3B4-83F8-673B807A2E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E56E2-B912-8F49-EE69-FCC797980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94B069-3209-E02F-E356-4C75DF0CD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31CD0E-6873-04FA-0B71-5525371E8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53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CF278-1F9C-007C-C5E5-7E86F10D4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2F0308-724C-339A-1560-9B4D991E0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066FD-0912-C6BE-8DB2-D414AB1E4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9ED876-6BBA-53EE-DA88-1E392DDCE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82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D0F528-A5FC-489C-C98F-26A4FBE96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CABAF5-2E65-B2B2-C0D9-AB5FE7325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B9E372-3AF9-B463-2656-69992C99E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019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B04B5-808F-E7AA-EF58-C4C30DB96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522F9-32CD-5D89-E903-5B2EF4401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71CCEE-FF67-6670-9D91-5C79C818E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B1A7B8-70C0-6389-6348-B838BFEAA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307853-948F-E766-0392-10B425EC9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BEDFB8-D1FD-01EE-CFDC-CC8EBE37A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219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85F12-B63D-5703-5994-A9BFB2D32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1B03FA-DD63-414E-6068-BF3B92E81D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E72CD7-86FF-6B79-054A-91EE355EE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2EC1F7-DF96-7D6B-DC03-1DD39F909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AE328-BFF3-C9F4-C768-E6D46ACD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805FE-480D-4C34-66BD-71F1135B3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762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EFC525-F57E-E8EF-C6A7-59EACBBE4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A73A10-233B-0E88-60A7-7EB845F74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F91D9-B6AB-05FC-43F8-1165748450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AB050-0D76-4108-AFFC-5AE80F88FE42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5C602-4F15-B542-EC98-A38DF73146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8F6EF-53DF-CBF2-F510-9F0668830B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756B3-1A10-4796-9591-2591AD51C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40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menRobotics9036/RamenBot2024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pilib.org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menRobotics9036/RamenBot2024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menRobotics9036/RamenBot202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java/default.asp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71C77C-3C12-31B7-17D8-E965C2F09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04981" cy="68450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B983BE-8C3A-79E1-0CAA-6588BEA4C9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4981" y="2085584"/>
            <a:ext cx="6640881" cy="2574098"/>
          </a:xfrm>
        </p:spPr>
        <p:txBody>
          <a:bodyPr>
            <a:normAutofit fontScale="90000"/>
          </a:bodyPr>
          <a:lstStyle/>
          <a:p>
            <a:pPr algn="r"/>
            <a:r>
              <a:rPr lang="en-US" sz="8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 for robotics</a:t>
            </a:r>
            <a:br>
              <a:rPr lang="en-US" sz="8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8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Boot camp</a:t>
            </a:r>
          </a:p>
        </p:txBody>
      </p:sp>
    </p:spTree>
    <p:extLst>
      <p:ext uri="{BB962C8B-B14F-4D97-AF65-F5344CB8AC3E}">
        <p14:creationId xmlns:p14="http://schemas.microsoft.com/office/powerpoint/2010/main" val="9978481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D0E89-4B58-03DC-E378-442890CF3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BBEBD-0103-5F2A-8117-FE4351D06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/>
              <a:t>Repository/repo</a:t>
            </a:r>
            <a:r>
              <a:rPr lang="en-US" dirty="0"/>
              <a:t>: your files, folder structure and change history; stored on the  </a:t>
            </a:r>
            <a:r>
              <a:rPr lang="en-US" dirty="0" err="1"/>
              <a:t>github</a:t>
            </a:r>
            <a:r>
              <a:rPr lang="en-US" dirty="0"/>
              <a:t> server, i.e. at </a:t>
            </a:r>
            <a:r>
              <a:rPr lang="en-US" dirty="0">
                <a:hlinkClick r:id="rId2"/>
              </a:rPr>
              <a:t>https://github.com/RamenRobotics9036/RamenBot2024</a:t>
            </a:r>
            <a:r>
              <a:rPr lang="en-US" dirty="0"/>
              <a:t> </a:t>
            </a:r>
          </a:p>
          <a:p>
            <a:r>
              <a:rPr lang="en-US" b="1" dirty="0"/>
              <a:t>Clone</a:t>
            </a:r>
            <a:r>
              <a:rPr lang="en-US" dirty="0"/>
              <a:t>: to make a copy of the server repo on your machine, i.e. a local repo</a:t>
            </a:r>
          </a:p>
          <a:p>
            <a:r>
              <a:rPr lang="en-US" b="1" dirty="0"/>
              <a:t>Commit</a:t>
            </a:r>
            <a:r>
              <a:rPr lang="en-US" dirty="0"/>
              <a:t>: a particular saved state of the repo, i.e. a snapshot of all files; to commit is to create that snapshot, along with an explanation for the changes</a:t>
            </a:r>
          </a:p>
          <a:p>
            <a:r>
              <a:rPr lang="en-US" b="1" dirty="0"/>
              <a:t>Branch</a:t>
            </a:r>
            <a:r>
              <a:rPr lang="en-US" dirty="0"/>
              <a:t>: a means of grouping a set of commits with their history. For example:</a:t>
            </a:r>
          </a:p>
          <a:p>
            <a:pPr lvl="1"/>
            <a:r>
              <a:rPr lang="en-US" dirty="0"/>
              <a:t>the 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US" dirty="0"/>
              <a:t> branch may contain all tested code</a:t>
            </a:r>
          </a:p>
          <a:p>
            <a:pPr lvl="1"/>
            <a:r>
              <a:rPr lang="en-US" dirty="0"/>
              <a:t>the 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release/june2023</a:t>
            </a:r>
            <a:r>
              <a:rPr lang="en-US" dirty="0"/>
              <a:t> branch may contain last year’s working code</a:t>
            </a:r>
          </a:p>
          <a:p>
            <a:pPr lvl="1"/>
            <a:r>
              <a:rPr lang="en-US" dirty="0"/>
              <a:t>the 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user/</a:t>
            </a:r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guillaume</a:t>
            </a:r>
            <a:r>
              <a:rPr lang="en-US" dirty="0"/>
              <a:t> branch may contain all changes this contributor is currently working on</a:t>
            </a:r>
          </a:p>
          <a:p>
            <a:pPr lvl="1"/>
            <a:r>
              <a:rPr lang="en-US" dirty="0"/>
              <a:t>the 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feature/swerve</a:t>
            </a:r>
            <a:r>
              <a:rPr lang="en-US" dirty="0"/>
              <a:t> branch may contain all changes currently related to the swerve feature</a:t>
            </a:r>
          </a:p>
          <a:p>
            <a:r>
              <a:rPr lang="en-US" b="1" dirty="0"/>
              <a:t>Push</a:t>
            </a:r>
            <a:r>
              <a:rPr lang="en-US" dirty="0"/>
              <a:t>: update the server repo with your changes</a:t>
            </a:r>
          </a:p>
          <a:p>
            <a:r>
              <a:rPr lang="en-US" b="1" dirty="0"/>
              <a:t>Pull</a:t>
            </a:r>
            <a:r>
              <a:rPr lang="en-US" dirty="0"/>
              <a:t>: update your local repo with changes from the server repo</a:t>
            </a:r>
          </a:p>
          <a:p>
            <a:r>
              <a:rPr lang="en-US" b="1" dirty="0"/>
              <a:t>Merge</a:t>
            </a:r>
            <a:r>
              <a:rPr lang="en-US" dirty="0"/>
              <a:t>: combine various changes from different branches/commits</a:t>
            </a:r>
          </a:p>
          <a:p>
            <a:r>
              <a:rPr lang="en-US" b="1" dirty="0"/>
              <a:t>Pull request</a:t>
            </a:r>
            <a:r>
              <a:rPr lang="en-US" dirty="0"/>
              <a:t>: a proposal to merge changes between two branches, usually to 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br>
              <a:rPr lang="en-US" dirty="0"/>
            </a:br>
            <a:r>
              <a:rPr lang="en-US" dirty="0"/>
              <a:t>It allows collaborators to review and discuss the changes before they are integrated</a:t>
            </a:r>
          </a:p>
        </p:txBody>
      </p:sp>
    </p:spTree>
    <p:extLst>
      <p:ext uri="{BB962C8B-B14F-4D97-AF65-F5344CB8AC3E}">
        <p14:creationId xmlns:p14="http://schemas.microsoft.com/office/powerpoint/2010/main" val="1714087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4DBE-7FE4-A5BE-DB8B-516CFF35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RoboRIO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0531BB-50A3-AC4D-E561-C4D6187E6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926" y="1101518"/>
            <a:ext cx="8571047" cy="561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432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4DBE-7FE4-A5BE-DB8B-516CFF35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WPILib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https://wpilib.org/</a:t>
            </a:r>
            <a:r>
              <a:rPr lang="en-US" dirty="0"/>
              <a:t>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B26D277-FD61-FC82-0448-94D5906F7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[need content]</a:t>
            </a:r>
          </a:p>
        </p:txBody>
      </p:sp>
    </p:spTree>
    <p:extLst>
      <p:ext uri="{BB962C8B-B14F-4D97-AF65-F5344CB8AC3E}">
        <p14:creationId xmlns:p14="http://schemas.microsoft.com/office/powerpoint/2010/main" val="3984967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D2C08D-BE24-F694-2197-41167E15CE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 cheat sheet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96E5966-F163-7742-3986-69A5D1BC1E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https://github.com/RamenRobotics9036/RamenBot2024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43740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0581A-E2D3-0C9B-C421-FA33C4A6B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and code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E96C5-13C0-EAC4-6AE2-4B426220F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From Visual Studio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Switch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US" dirty="0"/>
              <a:t> branch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Pull (copy newest changes from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a new branch based on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US" dirty="0"/>
              <a:t>, call it something related to your name or the task (no spaces), for example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visiontest</a:t>
            </a:r>
            <a:r>
              <a:rPr lang="en-US" dirty="0"/>
              <a:t> or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Code, deploy, test,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Stage, review, and submit your changes (with a comment)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Push (copy your branch updates to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All unsubmitted changes will be lost!</a:t>
            </a:r>
          </a:p>
          <a:p>
            <a:pPr marL="0" indent="0">
              <a:buNone/>
            </a:pPr>
            <a:r>
              <a:rPr lang="en-US" dirty="0"/>
              <a:t>Create a pull request when complete.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175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0581A-E2D3-0C9B-C421-FA33C4A6B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Resuming work in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E96C5-13C0-EAC4-6AE2-4B426220F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From Visual Studio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Switch to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yourbranchname</a:t>
            </a:r>
            <a:r>
              <a:rPr lang="en-US" dirty="0"/>
              <a:t> branch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Pull (copy newest changes from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Code, deploy, test,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Stage, review, and submit your changes (with a comment)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Push (copy your branch updates to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All unsubmitted changes will be lost!</a:t>
            </a:r>
          </a:p>
          <a:p>
            <a:pPr marL="0" indent="0">
              <a:buNone/>
            </a:pPr>
            <a:r>
              <a:rPr lang="en-US" dirty="0"/>
              <a:t>Create a pull request when complete.</a:t>
            </a:r>
          </a:p>
        </p:txBody>
      </p:sp>
    </p:spTree>
    <p:extLst>
      <p:ext uri="{BB962C8B-B14F-4D97-AF65-F5344CB8AC3E}">
        <p14:creationId xmlns:p14="http://schemas.microsoft.com/office/powerpoint/2010/main" val="825978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C9200-E256-F702-3BC7-BA490A9AD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pull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E2B9E-2CA6-DC6B-C44C-FF74A193D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Once code changes are completed and ready for everybody to use.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From </a:t>
            </a:r>
            <a:r>
              <a:rPr lang="en-US" dirty="0">
                <a:hlinkClick r:id="rId2"/>
              </a:rPr>
              <a:t>https://github.com/RamenRobotics9036/RamenBot2024</a:t>
            </a:r>
            <a:r>
              <a:rPr lang="en-US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a pull request </a:t>
            </a:r>
            <a:r>
              <a:rPr lang="en-US" dirty="0" err="1"/>
              <a:t>base: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en-US" dirty="0"/>
              <a:t> </a:t>
            </a:r>
            <a:r>
              <a:rPr lang="en-US" dirty="0" err="1"/>
              <a:t>compare: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yourbranchname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Reviewer looks at the code, may suggest changes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changes needed, follow “resuming work in progress”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Once approved, </a:t>
            </a:r>
            <a:r>
              <a:rPr lang="en-US" dirty="0" err="1"/>
              <a:t>github</a:t>
            </a:r>
            <a:r>
              <a:rPr lang="en-US" dirty="0"/>
              <a:t> copies/merges the code to main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804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7A5A7C8-2E8D-F685-0C3C-F24652D0CCEF}"/>
              </a:ext>
            </a:extLst>
          </p:cNvPr>
          <p:cNvSpPr/>
          <p:nvPr/>
        </p:nvSpPr>
        <p:spPr>
          <a:xfrm>
            <a:off x="626302" y="2207243"/>
            <a:ext cx="4240060" cy="22266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Processing Unit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BA8676-C917-3376-6863-AFF50636D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“Von Neumann” architecture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4EEA1E-CC56-A52A-3E77-F960EB63C701}"/>
              </a:ext>
            </a:extLst>
          </p:cNvPr>
          <p:cNvSpPr/>
          <p:nvPr/>
        </p:nvSpPr>
        <p:spPr>
          <a:xfrm>
            <a:off x="841828" y="2509975"/>
            <a:ext cx="3739019" cy="5447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Control unit</a:t>
            </a:r>
            <a:endParaRPr lang="en-US" sz="1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E70DCE-F5FB-E245-37A0-55CDF72480E3}"/>
              </a:ext>
            </a:extLst>
          </p:cNvPr>
          <p:cNvSpPr/>
          <p:nvPr/>
        </p:nvSpPr>
        <p:spPr>
          <a:xfrm>
            <a:off x="6268231" y="3197180"/>
            <a:ext cx="4778681" cy="8692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memory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89C1D3-A121-DC72-397E-0E5E515FCE30}"/>
              </a:ext>
            </a:extLst>
          </p:cNvPr>
          <p:cNvSpPr/>
          <p:nvPr/>
        </p:nvSpPr>
        <p:spPr>
          <a:xfrm>
            <a:off x="876821" y="5281648"/>
            <a:ext cx="3739019" cy="4070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Input/Output</a:t>
            </a:r>
          </a:p>
        </p:txBody>
      </p:sp>
      <p:sp>
        <p:nvSpPr>
          <p:cNvPr id="15" name="Arrow: Left-Right 14">
            <a:extLst>
              <a:ext uri="{FF2B5EF4-FFF2-40B4-BE49-F238E27FC236}">
                <a16:creationId xmlns:a16="http://schemas.microsoft.com/office/drawing/2014/main" id="{7E688745-D718-A882-7CC3-7C6A8EEB0D8D}"/>
              </a:ext>
            </a:extLst>
          </p:cNvPr>
          <p:cNvSpPr/>
          <p:nvPr/>
        </p:nvSpPr>
        <p:spPr>
          <a:xfrm>
            <a:off x="4910202" y="3716755"/>
            <a:ext cx="1326715" cy="146867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Left-Right 29">
            <a:extLst>
              <a:ext uri="{FF2B5EF4-FFF2-40B4-BE49-F238E27FC236}">
                <a16:creationId xmlns:a16="http://schemas.microsoft.com/office/drawing/2014/main" id="{2432E695-CC10-AF7E-8462-1BAAF3534AB5}"/>
              </a:ext>
            </a:extLst>
          </p:cNvPr>
          <p:cNvSpPr/>
          <p:nvPr/>
        </p:nvSpPr>
        <p:spPr>
          <a:xfrm rot="5400000">
            <a:off x="2383027" y="4730145"/>
            <a:ext cx="726609" cy="23381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E2A296-6AD2-39E5-C3C1-9FC3E0F86A7F}"/>
              </a:ext>
            </a:extLst>
          </p:cNvPr>
          <p:cNvSpPr/>
          <p:nvPr/>
        </p:nvSpPr>
        <p:spPr>
          <a:xfrm>
            <a:off x="6268231" y="2327936"/>
            <a:ext cx="4778681" cy="8692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Program memory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1CEB43-9D64-D6A1-AD3F-32EDBC233152}"/>
              </a:ext>
            </a:extLst>
          </p:cNvPr>
          <p:cNvSpPr/>
          <p:nvPr/>
        </p:nvSpPr>
        <p:spPr>
          <a:xfrm>
            <a:off x="841829" y="3591268"/>
            <a:ext cx="3739019" cy="5447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Arithmetic-Logic Unit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3E03A65-1F80-82BE-B2E1-69F10F0BB9DC}"/>
              </a:ext>
            </a:extLst>
          </p:cNvPr>
          <p:cNvSpPr/>
          <p:nvPr/>
        </p:nvSpPr>
        <p:spPr>
          <a:xfrm rot="10800000">
            <a:off x="4897676" y="2556852"/>
            <a:ext cx="1339241" cy="14686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510C62-7D9D-0643-A303-2D521003A24D}"/>
              </a:ext>
            </a:extLst>
          </p:cNvPr>
          <p:cNvSpPr txBox="1"/>
          <p:nvPr/>
        </p:nvSpPr>
        <p:spPr>
          <a:xfrm>
            <a:off x="6096000" y="4615497"/>
            <a:ext cx="452034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Processor executes a sequence of instructions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Arithmetic: addition, subtraction, rotation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Logic: and, 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Branch, branch if true</a:t>
            </a:r>
          </a:p>
        </p:txBody>
      </p:sp>
    </p:spTree>
    <p:extLst>
      <p:ext uri="{BB962C8B-B14F-4D97-AF65-F5344CB8AC3E}">
        <p14:creationId xmlns:p14="http://schemas.microsoft.com/office/powerpoint/2010/main" val="3989822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8676-C917-3376-6863-AFF50636D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Computer architecture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4EEA1E-CC56-A52A-3E77-F960EB63C701}"/>
              </a:ext>
            </a:extLst>
          </p:cNvPr>
          <p:cNvSpPr/>
          <p:nvPr/>
        </p:nvSpPr>
        <p:spPr>
          <a:xfrm>
            <a:off x="220773" y="1606337"/>
            <a:ext cx="3739019" cy="17411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Processor</a:t>
            </a:r>
            <a:endParaRPr lang="en-US" b="1" dirty="0"/>
          </a:p>
          <a:p>
            <a:pPr algn="ctr"/>
            <a:r>
              <a:rPr lang="en-US" dirty="0"/>
              <a:t>a.k.a. Central Processing Unit (CPU)</a:t>
            </a:r>
          </a:p>
          <a:p>
            <a:pPr algn="ctr"/>
            <a:r>
              <a:rPr lang="en-US" dirty="0"/>
              <a:t>Commercially made by Intel, AMD, ARM, Apple,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algn="ctr"/>
            <a:r>
              <a:rPr lang="en-US" dirty="0"/>
              <a:t>Executes instructions from memory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C463C6-BDD2-00C1-3314-D20EDA2C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4639" y="105197"/>
            <a:ext cx="1861125" cy="237169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F3D7C2F-E96C-A5F8-5C92-C929AE552EAE}"/>
              </a:ext>
            </a:extLst>
          </p:cNvPr>
          <p:cNvSpPr/>
          <p:nvPr/>
        </p:nvSpPr>
        <p:spPr>
          <a:xfrm>
            <a:off x="4686820" y="1606337"/>
            <a:ext cx="4778681" cy="8421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Only Memory (ROM)</a:t>
            </a:r>
          </a:p>
          <a:p>
            <a:pPr algn="ctr"/>
            <a:r>
              <a:rPr lang="en-US" dirty="0"/>
              <a:t>a.k.a. boot memory, Basic Input/Output System (BIOS), boot flash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E70DCE-F5FB-E245-37A0-55CDF72480E3}"/>
              </a:ext>
            </a:extLst>
          </p:cNvPr>
          <p:cNvSpPr/>
          <p:nvPr/>
        </p:nvSpPr>
        <p:spPr>
          <a:xfrm>
            <a:off x="4686819" y="2500158"/>
            <a:ext cx="4778681" cy="8692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Random Access Memory (RAM)</a:t>
            </a:r>
          </a:p>
          <a:p>
            <a:pPr algn="ctr"/>
            <a:r>
              <a:rPr lang="en-US" dirty="0"/>
              <a:t>a.k.a. memory, mem</a:t>
            </a:r>
          </a:p>
          <a:p>
            <a:pPr algn="ctr"/>
            <a:r>
              <a:rPr lang="en-US" dirty="0"/>
              <a:t>In kilobytes (kB), megabytes (MB), gigabytes (GB)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89C1D3-A121-DC72-397E-0E5E515FCE30}"/>
              </a:ext>
            </a:extLst>
          </p:cNvPr>
          <p:cNvSpPr/>
          <p:nvPr/>
        </p:nvSpPr>
        <p:spPr>
          <a:xfrm>
            <a:off x="218901" y="3527731"/>
            <a:ext cx="3739019" cy="4070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Input/Output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AB88F2F6-69B8-B3FC-8411-EBE2A5E518F4}"/>
              </a:ext>
            </a:extLst>
          </p:cNvPr>
          <p:cNvSpPr/>
          <p:nvPr/>
        </p:nvSpPr>
        <p:spPr>
          <a:xfrm>
            <a:off x="4011199" y="1954464"/>
            <a:ext cx="624214" cy="194153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Left-Right 14">
            <a:extLst>
              <a:ext uri="{FF2B5EF4-FFF2-40B4-BE49-F238E27FC236}">
                <a16:creationId xmlns:a16="http://schemas.microsoft.com/office/drawing/2014/main" id="{7E688745-D718-A882-7CC3-7C6A8EEB0D8D}"/>
              </a:ext>
            </a:extLst>
          </p:cNvPr>
          <p:cNvSpPr/>
          <p:nvPr/>
        </p:nvSpPr>
        <p:spPr>
          <a:xfrm>
            <a:off x="4011199" y="2837703"/>
            <a:ext cx="624214" cy="194153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C4651D-5AF1-8B79-55AA-1A2851D81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9811472" y="2268204"/>
            <a:ext cx="961581" cy="18611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CD34A89-72CE-6020-F343-B2607F9AB724}"/>
              </a:ext>
            </a:extLst>
          </p:cNvPr>
          <p:cNvSpPr/>
          <p:nvPr/>
        </p:nvSpPr>
        <p:spPr>
          <a:xfrm>
            <a:off x="102086" y="4139853"/>
            <a:ext cx="2613968" cy="186011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General Purpose port (GPIO)</a:t>
            </a:r>
          </a:p>
          <a:p>
            <a:pPr algn="ctr"/>
            <a:r>
              <a:rPr lang="en-US" sz="1600" dirty="0"/>
              <a:t>Pulse Width Modulation (PMW) or Analog ports</a:t>
            </a:r>
          </a:p>
          <a:p>
            <a:pPr algn="ctr"/>
            <a:r>
              <a:rPr lang="en-US" sz="1600" dirty="0"/>
              <a:t>Serial ports (UART, I2C, SPI)</a:t>
            </a:r>
          </a:p>
          <a:p>
            <a:pPr algn="ctr"/>
            <a:r>
              <a:rPr lang="en-US" sz="1600" dirty="0"/>
              <a:t>Controller Area Network (CAN bus)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600BF4-F07C-3FF6-0CA6-A595AD4E66DF}"/>
              </a:ext>
            </a:extLst>
          </p:cNvPr>
          <p:cNvSpPr/>
          <p:nvPr/>
        </p:nvSpPr>
        <p:spPr>
          <a:xfrm>
            <a:off x="2817310" y="4374358"/>
            <a:ext cx="7077330" cy="4070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Bus (USB, PCI, PCIe, …)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9281F4-543E-EFEF-7DD4-226A6A646137}"/>
              </a:ext>
            </a:extLst>
          </p:cNvPr>
          <p:cNvSpPr/>
          <p:nvPr/>
        </p:nvSpPr>
        <p:spPr>
          <a:xfrm>
            <a:off x="2817308" y="5628081"/>
            <a:ext cx="1064713" cy="3718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Mouse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0BF9829-0828-A0F5-F14A-843D5A75B4A9}"/>
              </a:ext>
            </a:extLst>
          </p:cNvPr>
          <p:cNvSpPr/>
          <p:nvPr/>
        </p:nvSpPr>
        <p:spPr>
          <a:xfrm>
            <a:off x="4060517" y="5172806"/>
            <a:ext cx="1015653" cy="3718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Ethernet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6FA7367-3E37-57C2-C98F-F06D088E3844}"/>
              </a:ext>
            </a:extLst>
          </p:cNvPr>
          <p:cNvSpPr/>
          <p:nvPr/>
        </p:nvSpPr>
        <p:spPr>
          <a:xfrm>
            <a:off x="4060517" y="5622408"/>
            <a:ext cx="1015653" cy="3718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WiFi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13089A4-FA6D-499D-74EF-F22206851DAF}"/>
              </a:ext>
            </a:extLst>
          </p:cNvPr>
          <p:cNvSpPr/>
          <p:nvPr/>
        </p:nvSpPr>
        <p:spPr>
          <a:xfrm>
            <a:off x="2817309" y="5177130"/>
            <a:ext cx="1064713" cy="3718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Keyboard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3B89A3-D4BD-5691-DB87-9E3D93FD3AF4}"/>
              </a:ext>
            </a:extLst>
          </p:cNvPr>
          <p:cNvSpPr/>
          <p:nvPr/>
        </p:nvSpPr>
        <p:spPr>
          <a:xfrm>
            <a:off x="5198367" y="5172805"/>
            <a:ext cx="900836" cy="3718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Camera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50706C9-41B0-609D-A462-4D38D6C2AF6B}"/>
              </a:ext>
            </a:extLst>
          </p:cNvPr>
          <p:cNvSpPr/>
          <p:nvPr/>
        </p:nvSpPr>
        <p:spPr>
          <a:xfrm>
            <a:off x="7592857" y="5172805"/>
            <a:ext cx="2301782" cy="8215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Graphics card</a:t>
            </a:r>
          </a:p>
          <a:p>
            <a:pPr algn="ctr"/>
            <a:r>
              <a:rPr lang="en-US" dirty="0"/>
              <a:t>a.k.a. Graphics Processing Unit (GPU)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4920EB9-44C5-4A41-9632-BA7877D7A6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5429" y="4546157"/>
            <a:ext cx="1914485" cy="215250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64A1F2B-CFF5-5196-3BF5-23CC18300A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4723" y="6123956"/>
            <a:ext cx="1707755" cy="650914"/>
          </a:xfrm>
          <a:prstGeom prst="rect">
            <a:avLst/>
          </a:prstGeom>
        </p:spPr>
      </p:pic>
      <p:sp>
        <p:nvSpPr>
          <p:cNvPr id="29" name="Arrow: Left-Right 28">
            <a:extLst>
              <a:ext uri="{FF2B5EF4-FFF2-40B4-BE49-F238E27FC236}">
                <a16:creationId xmlns:a16="http://schemas.microsoft.com/office/drawing/2014/main" id="{63A8351A-BD2D-4D25-D184-FB6A7F1C9F21}"/>
              </a:ext>
            </a:extLst>
          </p:cNvPr>
          <p:cNvSpPr/>
          <p:nvPr/>
        </p:nvSpPr>
        <p:spPr>
          <a:xfrm rot="5400000">
            <a:off x="2849042" y="3734462"/>
            <a:ext cx="961582" cy="23381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Left-Right 29">
            <a:extLst>
              <a:ext uri="{FF2B5EF4-FFF2-40B4-BE49-F238E27FC236}">
                <a16:creationId xmlns:a16="http://schemas.microsoft.com/office/drawing/2014/main" id="{2432E695-CC10-AF7E-8462-1BAAF3534AB5}"/>
              </a:ext>
            </a:extLst>
          </p:cNvPr>
          <p:cNvSpPr/>
          <p:nvPr/>
        </p:nvSpPr>
        <p:spPr>
          <a:xfrm rot="5400000">
            <a:off x="488963" y="3615800"/>
            <a:ext cx="726609" cy="23381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Left-Right 30">
            <a:extLst>
              <a:ext uri="{FF2B5EF4-FFF2-40B4-BE49-F238E27FC236}">
                <a16:creationId xmlns:a16="http://schemas.microsoft.com/office/drawing/2014/main" id="{F6D4DFD0-EDBB-0195-CD16-7704AE8FE291}"/>
              </a:ext>
            </a:extLst>
          </p:cNvPr>
          <p:cNvSpPr/>
          <p:nvPr/>
        </p:nvSpPr>
        <p:spPr>
          <a:xfrm rot="5400000">
            <a:off x="3159520" y="4865754"/>
            <a:ext cx="380288" cy="23381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Left-Right 31">
            <a:extLst>
              <a:ext uri="{FF2B5EF4-FFF2-40B4-BE49-F238E27FC236}">
                <a16:creationId xmlns:a16="http://schemas.microsoft.com/office/drawing/2014/main" id="{3A34A12A-78E0-47B2-A83D-A38202F1736A}"/>
              </a:ext>
            </a:extLst>
          </p:cNvPr>
          <p:cNvSpPr/>
          <p:nvPr/>
        </p:nvSpPr>
        <p:spPr>
          <a:xfrm rot="5400000">
            <a:off x="4397980" y="4862385"/>
            <a:ext cx="380288" cy="23381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Left-Right 32">
            <a:extLst>
              <a:ext uri="{FF2B5EF4-FFF2-40B4-BE49-F238E27FC236}">
                <a16:creationId xmlns:a16="http://schemas.microsoft.com/office/drawing/2014/main" id="{4B379C3F-DCE3-668B-727B-1DC954DB9893}"/>
              </a:ext>
            </a:extLst>
          </p:cNvPr>
          <p:cNvSpPr/>
          <p:nvPr/>
        </p:nvSpPr>
        <p:spPr>
          <a:xfrm rot="5400000">
            <a:off x="5448061" y="4867413"/>
            <a:ext cx="380288" cy="23381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Left-Right 33">
            <a:extLst>
              <a:ext uri="{FF2B5EF4-FFF2-40B4-BE49-F238E27FC236}">
                <a16:creationId xmlns:a16="http://schemas.microsoft.com/office/drawing/2014/main" id="{18B51954-C6E2-F4FC-B0A9-7B9B2F40CEFE}"/>
              </a:ext>
            </a:extLst>
          </p:cNvPr>
          <p:cNvSpPr/>
          <p:nvPr/>
        </p:nvSpPr>
        <p:spPr>
          <a:xfrm rot="5400000">
            <a:off x="7895405" y="4854691"/>
            <a:ext cx="380288" cy="23381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Left-Right 34">
            <a:extLst>
              <a:ext uri="{FF2B5EF4-FFF2-40B4-BE49-F238E27FC236}">
                <a16:creationId xmlns:a16="http://schemas.microsoft.com/office/drawing/2014/main" id="{96997ADB-4295-9B32-B732-4BE5D1446E90}"/>
              </a:ext>
            </a:extLst>
          </p:cNvPr>
          <p:cNvSpPr/>
          <p:nvPr/>
        </p:nvSpPr>
        <p:spPr>
          <a:xfrm rot="5400000">
            <a:off x="8040126" y="4167522"/>
            <a:ext cx="1723380" cy="23381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E876E483-0A83-8092-50AF-0C01CAD83733}"/>
              </a:ext>
            </a:extLst>
          </p:cNvPr>
          <p:cNvSpPr/>
          <p:nvPr/>
        </p:nvSpPr>
        <p:spPr>
          <a:xfrm>
            <a:off x="9922941" y="5480136"/>
            <a:ext cx="285772" cy="14719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50033A18-7DE3-3D09-F776-69E31CE1ED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20430" y="6014283"/>
            <a:ext cx="706562" cy="73404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12A8C5B2-B1EA-98B7-0520-060BC78EAB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5598" y="6015008"/>
            <a:ext cx="714743" cy="74354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F208129-3911-5A55-AD95-6F73DFC60F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6348" y="6019088"/>
            <a:ext cx="647314" cy="734045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EEBCF273-9351-3199-F4D1-89AE30D34DC4}"/>
              </a:ext>
            </a:extLst>
          </p:cNvPr>
          <p:cNvSpPr/>
          <p:nvPr/>
        </p:nvSpPr>
        <p:spPr>
          <a:xfrm>
            <a:off x="6185540" y="5178149"/>
            <a:ext cx="1344111" cy="8161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“Hard drive”*</a:t>
            </a:r>
          </a:p>
          <a:p>
            <a:pPr algn="ctr"/>
            <a:r>
              <a:rPr lang="en-US" sz="1600" dirty="0"/>
              <a:t>or Solid State Drive (SSD)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43F1078-40C0-903E-1802-7D445F5E52F1}"/>
              </a:ext>
            </a:extLst>
          </p:cNvPr>
          <p:cNvSpPr/>
          <p:nvPr/>
        </p:nvSpPr>
        <p:spPr>
          <a:xfrm>
            <a:off x="5205159" y="5622407"/>
            <a:ext cx="890842" cy="3718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USB stick</a:t>
            </a:r>
          </a:p>
        </p:txBody>
      </p:sp>
      <p:sp>
        <p:nvSpPr>
          <p:cNvPr id="48" name="Arrow: Left-Right 47">
            <a:extLst>
              <a:ext uri="{FF2B5EF4-FFF2-40B4-BE49-F238E27FC236}">
                <a16:creationId xmlns:a16="http://schemas.microsoft.com/office/drawing/2014/main" id="{20FA399D-FF25-E58F-6FE9-F85AC28DA066}"/>
              </a:ext>
            </a:extLst>
          </p:cNvPr>
          <p:cNvSpPr/>
          <p:nvPr/>
        </p:nvSpPr>
        <p:spPr>
          <a:xfrm rot="5400000">
            <a:off x="6664432" y="4862385"/>
            <a:ext cx="380288" cy="23381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2A0825E-7BF8-F2F8-E94F-876F7D562605}"/>
              </a:ext>
            </a:extLst>
          </p:cNvPr>
          <p:cNvSpPr txBox="1"/>
          <p:nvPr/>
        </p:nvSpPr>
        <p:spPr>
          <a:xfrm>
            <a:off x="4834966" y="6206336"/>
            <a:ext cx="4838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*Storage is usually flash memory, measured in GB</a:t>
            </a:r>
          </a:p>
        </p:txBody>
      </p:sp>
    </p:spTree>
    <p:extLst>
      <p:ext uri="{BB962C8B-B14F-4D97-AF65-F5344CB8AC3E}">
        <p14:creationId xmlns:p14="http://schemas.microsoft.com/office/powerpoint/2010/main" val="4106748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4801D-479C-74F0-4AAD-4C3FB103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4E5F7-EFAC-1E05-3E44-F76A18D5C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Power on or reset the system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Processor starts, runs the BIOS (bootloader)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Bootloader loads and runs the OS (Operating System), i.e. Windows, Linux, </a:t>
            </a:r>
            <a:r>
              <a:rPr lang="en-US" dirty="0" err="1"/>
              <a:t>RoboRIO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OS initializes all connected systems, connects to the network</a:t>
            </a:r>
          </a:p>
          <a:p>
            <a:pPr marL="0" indent="0">
              <a:buNone/>
            </a:pPr>
            <a:r>
              <a:rPr lang="en-US" dirty="0"/>
              <a:t>---------------------------------------------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write the source code in Java using the </a:t>
            </a:r>
            <a:r>
              <a:rPr lang="en-US" dirty="0" err="1"/>
              <a:t>WPILib</a:t>
            </a:r>
            <a:r>
              <a:rPr lang="en-US" dirty="0"/>
              <a:t> environment in Visual Studio Code (or C++, Python, C#, …)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Compiler creates machine code (or intermediate code) from the source code and libraries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Loader deploys and runs the program/application</a:t>
            </a:r>
          </a:p>
        </p:txBody>
      </p:sp>
    </p:spTree>
    <p:extLst>
      <p:ext uri="{BB962C8B-B14F-4D97-AF65-F5344CB8AC3E}">
        <p14:creationId xmlns:p14="http://schemas.microsoft.com/office/powerpoint/2010/main" val="471038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0CA41-A1E3-4BD3-BBCF-BEFA9C7E2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6B732-6A0C-1176-CAD5-872F9F8EE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Programming language (for source code)</a:t>
            </a:r>
          </a:p>
          <a:p>
            <a:r>
              <a:rPr lang="en-US" dirty="0"/>
              <a:t>Runs on many platforms (PC, phone, server, …)</a:t>
            </a:r>
          </a:p>
          <a:p>
            <a:r>
              <a:rPr lang="en-US" dirty="0"/>
              <a:t>Object Oriented Programming</a:t>
            </a:r>
          </a:p>
          <a:p>
            <a:r>
              <a:rPr lang="en-US" dirty="0"/>
              <a:t>It is NOT JavaScript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Tutorial at </a:t>
            </a:r>
            <a:r>
              <a:rPr lang="en-US" dirty="0">
                <a:hlinkClick r:id="rId2"/>
              </a:rPr>
              <a:t>https://www.w3schools.com/java/default.asp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279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6154-6C4C-5290-2D4E-636AFDB80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D956A-5435-4DB1-78C7-F11F0069C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Comments are included in the code; explain what you are doing</a:t>
            </a:r>
          </a:p>
          <a:p>
            <a:r>
              <a:rPr lang="en-US" dirty="0"/>
              <a:t>All code is contained in classes</a:t>
            </a:r>
          </a:p>
          <a:p>
            <a:r>
              <a:rPr lang="en-US" dirty="0"/>
              <a:t>The class name is </a:t>
            </a:r>
            <a:r>
              <a:rPr lang="en-US" dirty="0" err="1"/>
              <a:t>PascalCase</a:t>
            </a:r>
            <a:r>
              <a:rPr lang="en-US" dirty="0"/>
              <a:t> (first letter of each word capitalized)</a:t>
            </a:r>
          </a:p>
          <a:p>
            <a:r>
              <a:rPr lang="en-US" dirty="0"/>
              <a:t>The file name must match the class name (Example.java)</a:t>
            </a:r>
          </a:p>
          <a:p>
            <a:r>
              <a:rPr lang="en-US" dirty="0"/>
              <a:t>Curly braces {} delimit a block of code</a:t>
            </a:r>
          </a:p>
          <a:p>
            <a:r>
              <a:rPr lang="en-US" dirty="0"/>
              <a:t>Semicolon ; ends a code statement</a:t>
            </a:r>
          </a:p>
          <a:p>
            <a:r>
              <a:rPr lang="en-US" dirty="0"/>
              <a:t>The main() method is where your program starts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1E5AB04-82F5-BD7B-033D-20DAB2EC50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12" y="2725774"/>
            <a:ext cx="4302689" cy="16131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58700" rIns="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This is a comment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77AA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Example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"Hello World"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20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6154-6C4C-5290-2D4E-636AFDB80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D956A-5435-4DB1-78C7-F11F0069C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int - stores integers, without decimals, such as 123 or -123</a:t>
            </a:r>
          </a:p>
          <a:p>
            <a:r>
              <a:rPr lang="en-US" dirty="0"/>
              <a:t>float - stores numbers with decimals, such as 19.99 or -19.99</a:t>
            </a:r>
          </a:p>
          <a:p>
            <a:r>
              <a:rPr lang="en-US" dirty="0"/>
              <a:t>char - stores single characters, such as 'a' or 'B'</a:t>
            </a:r>
          </a:p>
          <a:p>
            <a:r>
              <a:rPr lang="en-US" dirty="0" err="1"/>
              <a:t>boolean</a:t>
            </a:r>
            <a:r>
              <a:rPr lang="en-US" dirty="0"/>
              <a:t> - stores values with two states: true or false</a:t>
            </a:r>
          </a:p>
          <a:p>
            <a:r>
              <a:rPr lang="en-US" dirty="0"/>
              <a:t>String - stores text, such as "Hello“</a:t>
            </a:r>
          </a:p>
          <a:p>
            <a:endParaRPr lang="en-US" dirty="0"/>
          </a:p>
          <a:p>
            <a:r>
              <a:rPr lang="en-US" dirty="0"/>
              <a:t>Variable names (identifiers) are camelCase (first letter lower case, then first letter of each word capitalized)</a:t>
            </a:r>
          </a:p>
          <a:p>
            <a:r>
              <a:rPr lang="en-US" dirty="0"/>
              <a:t>To create a variable, declare its type and assign a value</a:t>
            </a:r>
          </a:p>
          <a:p>
            <a:pPr marL="457200" lvl="1" indent="0">
              <a:buNone/>
            </a:pPr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type name = value;</a:t>
            </a:r>
            <a:endParaRPr lang="en-US" dirty="0"/>
          </a:p>
          <a:p>
            <a:r>
              <a:rPr lang="en-US" dirty="0"/>
              <a:t>You can use a variable by its identifier </a:t>
            </a:r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int other = </a:t>
            </a:r>
            <a:r>
              <a:rPr lang="en-US" b="1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myNum</a:t>
            </a:r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dirty="0"/>
              <a:t> or assign it another value </a:t>
            </a:r>
            <a:r>
              <a:rPr lang="en-US" b="1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myNum</a:t>
            </a:r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=10;</a:t>
            </a:r>
          </a:p>
          <a:p>
            <a:endParaRPr lang="en-US" b="1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Arrays contain multiple elements of the same type</a:t>
            </a:r>
          </a:p>
          <a:p>
            <a:r>
              <a:rPr lang="en-US" dirty="0"/>
              <a:t>Access by index, starts at 0</a:t>
            </a:r>
          </a:p>
          <a:p>
            <a:r>
              <a:rPr lang="en-US" dirty="0"/>
              <a:t>Length is the size of the array</a:t>
            </a:r>
          </a:p>
          <a:p>
            <a:endParaRPr lang="en-US" b="1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1E5AB04-82F5-BD7B-033D-20DAB2EC50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499" y="2133084"/>
            <a:ext cx="4302689" cy="40138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58700" rIns="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myNum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Integer (whole number)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myFloatNum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5.99f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Floating point number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myLetter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Character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myBool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Boolean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myText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String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cars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"Volvo"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"BMW"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"Ford"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"Mazda"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myNum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]);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Outputs Volvo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DD4A68"/>
              </a:solidFill>
              <a:effectLst/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cars.length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Outputs 4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myNum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]);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Outputs 30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rgbClr val="70809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]);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Outputs???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191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46154-6C4C-5290-2D4E-636AFDB80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flow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D956A-5435-4DB1-78C7-F11F0069C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if() {} else {} </a:t>
            </a:r>
            <a:r>
              <a:rPr lang="en-US" dirty="0"/>
              <a:t>specifies a block of code to be executed if a condition is true (else is optional)</a:t>
            </a:r>
          </a:p>
          <a:p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while() {} </a:t>
            </a:r>
            <a:r>
              <a:rPr lang="en-US" dirty="0"/>
              <a:t>specifies a block of code to be executed </a:t>
            </a:r>
            <a:r>
              <a:rPr lang="en-US" u="sng" dirty="0"/>
              <a:t>as long as</a:t>
            </a:r>
            <a:r>
              <a:rPr lang="en-US" dirty="0"/>
              <a:t> a condition is true</a:t>
            </a:r>
          </a:p>
          <a:p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for(</a:t>
            </a:r>
            <a:r>
              <a:rPr lang="en-US" b="1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before;condition;iteration</a:t>
            </a:r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) {} </a:t>
            </a:r>
            <a:r>
              <a:rPr lang="en-US" dirty="0"/>
              <a:t>specifies a block of code to be executed </a:t>
            </a:r>
            <a:r>
              <a:rPr lang="en-US" u="sng" dirty="0"/>
              <a:t>as long as</a:t>
            </a:r>
            <a:r>
              <a:rPr lang="en-US" dirty="0"/>
              <a:t> a condition is true</a:t>
            </a:r>
          </a:p>
          <a:p>
            <a:r>
              <a:rPr lang="en-US" dirty="0"/>
              <a:t>Loops and ifs may be nested</a:t>
            </a:r>
          </a:p>
          <a:p>
            <a:endParaRPr lang="en-US" dirty="0"/>
          </a:p>
          <a:p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break; </a:t>
            </a:r>
            <a:r>
              <a:rPr lang="en-US" dirty="0"/>
              <a:t>jumps out of a loop</a:t>
            </a:r>
          </a:p>
          <a:p>
            <a:r>
              <a:rPr lang="en-US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continue; </a:t>
            </a:r>
            <a:r>
              <a:rPr lang="en-US" dirty="0"/>
              <a:t>jumps to the next iteration of a loop</a:t>
            </a: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1E5AB04-82F5-BD7B-033D-20DAB2EC50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1299" y="2011407"/>
            <a:ext cx="4302689" cy="475248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58700" rIns="0" bIns="15870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18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"x is greater than y"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"y is greater than x"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z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999999"/>
                </a:solidFill>
                <a:latin typeface="Consolas" panose="020B0609020204030204" pitchFamily="49" charset="0"/>
              </a:rPr>
              <a:t>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z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Outer loop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"Outer: 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Executes 2 times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Inner loop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DD4A68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" Inner: 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A6E3A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// Executes 6 times (2 * 3)</a:t>
            </a:r>
            <a:endParaRPr lang="en-US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 }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343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8D18D-458F-BE8E-9E93-14AC7FC45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Programming (classes and objects)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24DF7-37AE-3745-FC7B-5A23DC2EA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How do we break down a complex problem in small, independent, easy </a:t>
            </a:r>
            <a:r>
              <a:rPr lang="en-US"/>
              <a:t>to solve problems</a:t>
            </a:r>
            <a:r>
              <a:rPr lang="en-US" dirty="0"/>
              <a:t>. Abstractions and contracts.</a:t>
            </a:r>
          </a:p>
          <a:p>
            <a:r>
              <a:rPr lang="en-US" dirty="0"/>
              <a:t>A class represent a concept or template</a:t>
            </a:r>
          </a:p>
          <a:p>
            <a:pPr lvl="1"/>
            <a:r>
              <a:rPr lang="en-US" dirty="0"/>
              <a:t>class Fruit {}</a:t>
            </a:r>
          </a:p>
          <a:p>
            <a:pPr lvl="1"/>
            <a:r>
              <a:rPr lang="en-US" dirty="0"/>
              <a:t>class Car {}</a:t>
            </a:r>
          </a:p>
          <a:p>
            <a:r>
              <a:rPr lang="en-US" dirty="0"/>
              <a:t>An object is a specific instance of a class</a:t>
            </a:r>
          </a:p>
          <a:p>
            <a:pPr lvl="1"/>
            <a:r>
              <a:rPr lang="en-US" dirty="0"/>
              <a:t>Fruit </a:t>
            </a:r>
            <a:r>
              <a:rPr lang="en-US" dirty="0" err="1"/>
              <a:t>myFruit</a:t>
            </a:r>
            <a:r>
              <a:rPr lang="en-US" dirty="0"/>
              <a:t> = new Fruit(“banana”);</a:t>
            </a:r>
          </a:p>
          <a:p>
            <a:pPr lvl="1"/>
            <a:r>
              <a:rPr lang="en-US" dirty="0"/>
              <a:t>Car </a:t>
            </a:r>
            <a:r>
              <a:rPr lang="en-US" dirty="0" err="1"/>
              <a:t>myCar</a:t>
            </a:r>
            <a:r>
              <a:rPr lang="en-US" dirty="0"/>
              <a:t> = new Car(“Tesla”);</a:t>
            </a:r>
          </a:p>
          <a:p>
            <a:r>
              <a:rPr lang="en-US" dirty="0"/>
              <a:t>Classes define attributes and methods</a:t>
            </a:r>
          </a:p>
          <a:p>
            <a:pPr lvl="1"/>
            <a:r>
              <a:rPr lang="en-US" dirty="0" err="1"/>
              <a:t>myFruit.m_name</a:t>
            </a:r>
            <a:r>
              <a:rPr lang="en-US" dirty="0"/>
              <a:t> = “banana”;</a:t>
            </a:r>
          </a:p>
          <a:p>
            <a:pPr lvl="1"/>
            <a:r>
              <a:rPr lang="en-US" dirty="0" err="1"/>
              <a:t>myFruit.m_family</a:t>
            </a:r>
            <a:r>
              <a:rPr lang="en-US" dirty="0"/>
              <a:t> = “Musaceae”;</a:t>
            </a:r>
          </a:p>
          <a:p>
            <a:pPr lvl="1"/>
            <a:r>
              <a:rPr lang="en-US" dirty="0" err="1"/>
              <a:t>myFruit.Eat</a:t>
            </a:r>
            <a:r>
              <a:rPr lang="en-US" dirty="0"/>
              <a:t>();</a:t>
            </a:r>
          </a:p>
          <a:p>
            <a:pPr lvl="1"/>
            <a:r>
              <a:rPr lang="en-US" dirty="0" err="1"/>
              <a:t>myCar.StartEngine</a:t>
            </a:r>
            <a:r>
              <a:rPr lang="en-US" dirty="0"/>
              <a:t>();</a:t>
            </a:r>
          </a:p>
          <a:p>
            <a:r>
              <a:rPr lang="en-US" dirty="0"/>
              <a:t>Objects are instantiated using constructors</a:t>
            </a:r>
          </a:p>
          <a:p>
            <a:pPr lvl="1"/>
            <a:r>
              <a:rPr lang="en-US" dirty="0"/>
              <a:t>class Age { float </a:t>
            </a:r>
            <a:r>
              <a:rPr lang="en-US" dirty="0" err="1"/>
              <a:t>m_age</a:t>
            </a:r>
            <a:r>
              <a:rPr lang="en-US" dirty="0"/>
              <a:t>;  public Age(int years, int days) { </a:t>
            </a:r>
            <a:r>
              <a:rPr lang="en-US" dirty="0" err="1"/>
              <a:t>m_age</a:t>
            </a:r>
            <a:r>
              <a:rPr lang="en-US" dirty="0"/>
              <a:t> = years + (float)days / 365; } }</a:t>
            </a:r>
          </a:p>
          <a:p>
            <a:pPr lvl="1"/>
            <a:r>
              <a:rPr lang="en-US" dirty="0"/>
              <a:t>Age </a:t>
            </a:r>
            <a:r>
              <a:rPr lang="en-US" dirty="0" err="1"/>
              <a:t>myAge</a:t>
            </a:r>
            <a:r>
              <a:rPr lang="en-US" dirty="0"/>
              <a:t> = new Age(18,175);</a:t>
            </a:r>
          </a:p>
          <a:p>
            <a:r>
              <a:rPr lang="en-US" dirty="0"/>
              <a:t>A class may inherit from another class: reuse the attributes and methods of the parent class</a:t>
            </a:r>
          </a:p>
          <a:p>
            <a:pPr lvl="1"/>
            <a:r>
              <a:rPr lang="en-US" dirty="0"/>
              <a:t>class Plant { void Grow() {} }</a:t>
            </a:r>
          </a:p>
          <a:p>
            <a:pPr lvl="1"/>
            <a:r>
              <a:rPr lang="en-US" dirty="0"/>
              <a:t>class Tree extends Plant {}</a:t>
            </a:r>
          </a:p>
          <a:p>
            <a:pPr lvl="1"/>
            <a:r>
              <a:rPr lang="en-US" dirty="0"/>
              <a:t>class </a:t>
            </a:r>
            <a:r>
              <a:rPr lang="en-US" dirty="0" err="1"/>
              <a:t>EvergreenTree</a:t>
            </a:r>
            <a:r>
              <a:rPr lang="en-US" dirty="0"/>
              <a:t> extends Tree {}</a:t>
            </a:r>
          </a:p>
        </p:txBody>
      </p:sp>
    </p:spTree>
    <p:extLst>
      <p:ext uri="{BB962C8B-B14F-4D97-AF65-F5344CB8AC3E}">
        <p14:creationId xmlns:p14="http://schemas.microsoft.com/office/powerpoint/2010/main" val="3858296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1604</Words>
  <Application>Microsoft Office PowerPoint</Application>
  <PresentationFormat>Widescreen</PresentationFormat>
  <Paragraphs>204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Consolas</vt:lpstr>
      <vt:lpstr>Courier New</vt:lpstr>
      <vt:lpstr>Verdana</vt:lpstr>
      <vt:lpstr>Office Theme</vt:lpstr>
      <vt:lpstr>Java for robotics Boot camp</vt:lpstr>
      <vt:lpstr>“Von Neumann” architecture</vt:lpstr>
      <vt:lpstr>Modern Computer architecture</vt:lpstr>
      <vt:lpstr>Running code</vt:lpstr>
      <vt:lpstr>Java concepts</vt:lpstr>
      <vt:lpstr>Java syntax</vt:lpstr>
      <vt:lpstr>Java variables</vt:lpstr>
      <vt:lpstr>Java flow control</vt:lpstr>
      <vt:lpstr>Object Oriented Programming (classes and objects)</vt:lpstr>
      <vt:lpstr>Using Git</vt:lpstr>
      <vt:lpstr>RoboRIO</vt:lpstr>
      <vt:lpstr>WPILib https://wpilib.org/ </vt:lpstr>
      <vt:lpstr>Git cheat sheet</vt:lpstr>
      <vt:lpstr>Git and code changes</vt:lpstr>
      <vt:lpstr>Resuming work in progress</vt:lpstr>
      <vt:lpstr>Create a pull request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for robotics boot camp</dc:title>
  <dc:creator>Guillaume Simonnet</dc:creator>
  <cp:lastModifiedBy>Guillaume Simonnet</cp:lastModifiedBy>
  <cp:revision>92</cp:revision>
  <dcterms:created xsi:type="dcterms:W3CDTF">2023-12-14T20:03:20Z</dcterms:created>
  <dcterms:modified xsi:type="dcterms:W3CDTF">2024-01-10T19:00:27Z</dcterms:modified>
</cp:coreProperties>
</file>

<file path=docProps/thumbnail.jpeg>
</file>